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9" r:id="rId4"/>
    <p:sldId id="270" r:id="rId5"/>
    <p:sldId id="271" r:id="rId6"/>
    <p:sldId id="281" r:id="rId7"/>
    <p:sldId id="259" r:id="rId8"/>
    <p:sldId id="260" r:id="rId9"/>
    <p:sldId id="261" r:id="rId10"/>
    <p:sldId id="262" r:id="rId11"/>
    <p:sldId id="263" r:id="rId12"/>
    <p:sldId id="267" r:id="rId13"/>
    <p:sldId id="272" r:id="rId14"/>
    <p:sldId id="266" r:id="rId15"/>
    <p:sldId id="274" r:id="rId16"/>
    <p:sldId id="275" r:id="rId17"/>
    <p:sldId id="278" r:id="rId18"/>
    <p:sldId id="279" r:id="rId19"/>
    <p:sldId id="277" r:id="rId20"/>
    <p:sldId id="276" r:id="rId21"/>
    <p:sldId id="280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434A-0626-4CCF-8DF5-C1E425BFE50A}" type="datetimeFigureOut">
              <a:rPr lang="en-GB" smtClean="0"/>
              <a:pPr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A19D-B17F-4213-85CF-13954140D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SI0124 – Introduction to Social Science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800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Week 5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Luke Sloan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Asking the Unanswerable: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Good Questions &amp; Bad Questions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Problem of Ambiguity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people from Pakistani backgrounds earn less?</a:t>
            </a:r>
          </a:p>
          <a:p>
            <a:endParaRPr lang="en-GB" dirty="0"/>
          </a:p>
          <a:p>
            <a:r>
              <a:rPr lang="en-GB" dirty="0" smtClean="0"/>
              <a:t>Less than who?</a:t>
            </a:r>
          </a:p>
          <a:p>
            <a:r>
              <a:rPr lang="en-GB" dirty="0" smtClean="0"/>
              <a:t>What is a ‘Pakistani background’?</a:t>
            </a:r>
          </a:p>
          <a:p>
            <a:r>
              <a:rPr lang="en-GB" dirty="0" smtClean="0"/>
              <a:t>Who are the ‘people’? Age? Sex?</a:t>
            </a:r>
          </a:p>
          <a:p>
            <a:r>
              <a:rPr lang="en-GB" dirty="0" smtClean="0"/>
              <a:t>Geographic location?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5949280"/>
            <a:ext cx="70567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Be specific – ask yourself who, what, where and how to check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Just Plain Nuts!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Do 60% of people like Anchorman 100% of the time whilst playing the harmonica?</a:t>
            </a:r>
          </a:p>
          <a:p>
            <a:endParaRPr lang="en-GB" dirty="0"/>
          </a:p>
          <a:p>
            <a:r>
              <a:rPr lang="en-GB" dirty="0" smtClean="0"/>
              <a:t>Important question for Social Science?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Too specific – likely to not be true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How could you investigate this?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is the sample?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Where is the theory?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628800"/>
            <a:ext cx="3373108" cy="4812641"/>
          </a:xfrm>
          <a:prstGeom prst="rect">
            <a:avLst/>
          </a:prstGeom>
        </p:spPr>
      </p:pic>
      <p:pic>
        <p:nvPicPr>
          <p:cNvPr id="1026" name="Picture 2" descr="C:\Documents and Settings\ssolss\Local Settings\Temporary Internet Files\Content.IE5\R7989J0S\MC9000132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58839">
            <a:off x="6332326" y="3650058"/>
            <a:ext cx="1698625" cy="881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5 Minute Break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Commissioning the Census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I’m going to show you a series of questions with response sets </a:t>
            </a:r>
            <a:r>
              <a:rPr lang="en-GB" dirty="0" smtClean="0"/>
              <a:t>(data </a:t>
            </a:r>
            <a:r>
              <a:rPr lang="en-GB" dirty="0" smtClean="0"/>
              <a:t>collection questions)</a:t>
            </a:r>
          </a:p>
          <a:p>
            <a:endParaRPr lang="en-GB" dirty="0" smtClean="0"/>
          </a:p>
          <a:p>
            <a:r>
              <a:rPr lang="en-GB" dirty="0" smtClean="0"/>
              <a:t>Working in pairs or small groups, have a look at the questions and discuss whether they are ‘fit for purpose’</a:t>
            </a:r>
          </a:p>
          <a:p>
            <a:endParaRPr lang="en-GB" dirty="0" smtClean="0"/>
          </a:p>
          <a:p>
            <a:r>
              <a:rPr lang="en-GB" dirty="0" smtClean="0"/>
              <a:t>Do they meet the ‘gold standard’ – would you commission these questions for the Census 2021?</a:t>
            </a:r>
          </a:p>
          <a:p>
            <a:endParaRPr lang="en-GB" dirty="0" smtClean="0"/>
          </a:p>
          <a:p>
            <a:r>
              <a:rPr lang="en-GB" dirty="0" smtClean="0"/>
              <a:t>Beware the flying killer whale…</a:t>
            </a:r>
            <a:endParaRPr lang="en-GB" dirty="0"/>
          </a:p>
        </p:txBody>
      </p:sp>
      <p:pic>
        <p:nvPicPr>
          <p:cNvPr id="2050" name="Picture 2" descr="C:\Documents and Settings\ssolss\Local Settings\Temporary Internet Files\Content.IE5\XZ9MX83M\MC9000572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229200"/>
            <a:ext cx="2557388" cy="1234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Candidate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82296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What is your religion?</a:t>
            </a:r>
          </a:p>
          <a:p>
            <a:endParaRPr lang="en-US" dirty="0" smtClean="0"/>
          </a:p>
          <a:p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This question is voluntary</a:t>
            </a:r>
          </a:p>
          <a:p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No Religion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Christian (including Church of England, Catholic…)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Buddhist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Hindu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Jewish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Muslim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Sikh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Any Other Religion, write in…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86276"/>
            <a:ext cx="415014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Talk about eliciting a response!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Assumes that you ‘should’ have a religion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‘No Religion’ option makes no sense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344" y="5386276"/>
            <a:ext cx="407945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No room for Atheism/Humanism</a:t>
            </a:r>
          </a:p>
          <a:p>
            <a:pPr>
              <a:buFont typeface="Arial"/>
              <a:buChar char="•"/>
            </a:pPr>
            <a:r>
              <a:rPr lang="en-US" dirty="0" smtClean="0"/>
              <a:t> Is the order of responses </a:t>
            </a:r>
            <a:r>
              <a:rPr lang="en-US" dirty="0" err="1" smtClean="0"/>
              <a:t>randomised</a:t>
            </a:r>
            <a:r>
              <a:rPr lang="en-US" dirty="0" smtClean="0"/>
              <a:t>?</a:t>
            </a:r>
          </a:p>
          <a:p>
            <a:pPr>
              <a:buFont typeface="Arial"/>
              <a:buChar char="•"/>
            </a:pPr>
            <a:r>
              <a:rPr lang="en-US" dirty="0" smtClean="0"/>
              <a:t> What do you think the result will show?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Candidate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04864"/>
            <a:ext cx="82296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How is your health in general?</a:t>
            </a:r>
          </a:p>
          <a:p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Very Good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Good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Fair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Bad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Very Bad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373216"/>
            <a:ext cx="410445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What does this even mean?</a:t>
            </a:r>
          </a:p>
          <a:p>
            <a:pPr>
              <a:buFont typeface="Arial"/>
              <a:buChar char="•"/>
            </a:pPr>
            <a:r>
              <a:rPr lang="en-US" dirty="0" smtClean="0"/>
              <a:t> ‘Good health’ is subjective</a:t>
            </a:r>
          </a:p>
          <a:p>
            <a:pPr>
              <a:buFont typeface="Arial"/>
              <a:buChar char="•"/>
            </a:pPr>
            <a:r>
              <a:rPr lang="en-US" dirty="0" smtClean="0"/>
              <a:t> What about asthma?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5373216"/>
            <a:ext cx="410445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Trying to simplify a complex concept</a:t>
            </a:r>
          </a:p>
          <a:p>
            <a:pPr>
              <a:buFont typeface="Arial"/>
              <a:buChar char="•"/>
            </a:pPr>
            <a:r>
              <a:rPr lang="en-US" dirty="0" smtClean="0"/>
              <a:t> What if answered by proxy?</a:t>
            </a:r>
          </a:p>
          <a:p>
            <a:pPr>
              <a:buFont typeface="Arial"/>
              <a:buChar char="•"/>
            </a:pPr>
            <a:r>
              <a:rPr lang="en-US" dirty="0" smtClean="0"/>
              <a:t> What if I have the flu at the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Candidate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04864"/>
            <a:ext cx="82296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How well can you speak English?</a:t>
            </a:r>
          </a:p>
          <a:p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Very well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Well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Not well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Not at all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11760" y="5157192"/>
            <a:ext cx="410445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Seriously?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Candidate 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8229600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Which of these qualifications do you have?</a:t>
            </a:r>
          </a:p>
          <a:p>
            <a:endParaRPr lang="en-US" dirty="0" smtClean="0"/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1-4 O levels/CSEs/GCSEs (any grades), Entry Level, Foundation Diploma</a:t>
            </a:r>
            <a:endParaRPr lang="en-US" sz="1600" dirty="0" smtClean="0"/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1, Foundation GNVQ, Basic Skills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5+ O levels (passes)/CSEs (grade 1)/GCSEs (grades A*-C), School Certificate, 1 A 	level/2-3 AS levels/VCEs, Higher 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2, Intermediate GNVQ, City and Guilds Craft, BTEC First/General Diploma, 	RSA 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Apprenticeship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2+ A levels/VCEs, 4+ AS levels, Higher School Certificate, Progression/Advanced 	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3, Advanced GNVQ, City and Guilds Advanced Craft, ONC, OND, BTEC 	National, RSA Advanced 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Degree (for example BA, </a:t>
            </a:r>
            <a:r>
              <a:rPr lang="en-US" sz="1600" dirty="0" err="1" smtClean="0">
                <a:ea typeface="ＭＳ ゴシック"/>
                <a:cs typeface="ＭＳ ゴシック"/>
              </a:rPr>
              <a:t>BSc</a:t>
            </a:r>
            <a:r>
              <a:rPr lang="en-US" sz="1600" dirty="0" smtClean="0">
                <a:ea typeface="ＭＳ ゴシック"/>
                <a:cs typeface="ＭＳ ゴシック"/>
              </a:rPr>
              <a:t>), Higher Degree (for example MA, PhD, PGCE)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4-5, HNC, HND, RSA Higher Diploma, BTEC Higher Level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Professional qualifications (for example teaching, nursing, accountancy)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Other vocational/work-related qualifications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Foreign qualifications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No qualifications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Candidate 4 – A Commentary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Firstly – does anyone know how to answer?</a:t>
            </a:r>
          </a:p>
          <a:p>
            <a:endParaRPr lang="en-GB" dirty="0" smtClean="0"/>
          </a:p>
          <a:p>
            <a:r>
              <a:rPr lang="en-GB" dirty="0" smtClean="0"/>
              <a:t>Very strange ordering and distinctions</a:t>
            </a:r>
          </a:p>
          <a:p>
            <a:endParaRPr lang="en-GB" dirty="0" smtClean="0"/>
          </a:p>
          <a:p>
            <a:r>
              <a:rPr lang="en-GB" dirty="0" smtClean="0"/>
              <a:t>Overlapping categories (e.g. ‘PGCE’ and ‘professional qualification – teaching’ in different groups?</a:t>
            </a:r>
          </a:p>
          <a:p>
            <a:endParaRPr lang="en-GB" dirty="0" smtClean="0"/>
          </a:p>
          <a:p>
            <a:r>
              <a:rPr lang="en-GB" dirty="0" smtClean="0"/>
              <a:t>Scottish </a:t>
            </a:r>
            <a:r>
              <a:rPr lang="en-GB" dirty="0" err="1" smtClean="0"/>
              <a:t>Highers</a:t>
            </a:r>
            <a:r>
              <a:rPr lang="en-GB" dirty="0" smtClean="0"/>
              <a:t>? Students who moved to England? Surely not a ‘foreign qualification!</a:t>
            </a:r>
          </a:p>
          <a:p>
            <a:endParaRPr lang="en-GB" dirty="0" smtClean="0"/>
          </a:p>
          <a:p>
            <a:r>
              <a:rPr lang="en-GB" dirty="0" smtClean="0"/>
              <a:t>What about the International Baccalaureate? Certainly not ‘foreign’…</a:t>
            </a:r>
          </a:p>
          <a:p>
            <a:endParaRPr lang="en-GB" dirty="0" smtClean="0"/>
          </a:p>
          <a:p>
            <a:r>
              <a:rPr lang="en-GB" dirty="0" smtClean="0"/>
              <a:t>Distinguishes between 1 and 2 A levels (or 2-3 and 4+ AS levels) but not a BSc/</a:t>
            </a:r>
            <a:r>
              <a:rPr lang="en-GB" dirty="0" err="1" smtClean="0"/>
              <a:t>Ba</a:t>
            </a:r>
            <a:r>
              <a:rPr lang="en-GB" dirty="0" smtClean="0"/>
              <a:t> and postgraduate qualification</a:t>
            </a:r>
          </a:p>
          <a:p>
            <a:endParaRPr lang="en-GB" dirty="0" smtClean="0"/>
          </a:p>
          <a:p>
            <a:r>
              <a:rPr lang="en-GB" dirty="0" smtClean="0"/>
              <a:t>Last point is odd considering the growing number of university graduates and the increased demand for postgraduate training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Candidate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42892"/>
            <a:ext cx="82296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Think about your weekly grocery shop. What proportion of your expenditure is spent on the following items in a typical week? (e.g. 15% spent on fruit)</a:t>
            </a:r>
          </a:p>
          <a:p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Fruit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>
                <a:ea typeface="ＭＳ ゴシック"/>
              </a:rPr>
              <a:t>	Vegetables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>
                <a:ea typeface="ＭＳ ゴシック"/>
              </a:rPr>
              <a:t>	Meat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>
                <a:ea typeface="ＭＳ ゴシック"/>
              </a:rPr>
              <a:t>	Confectionary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Alcohol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/>
              <a:t>	Entertainment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/>
              <a:t>	Clothes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86276"/>
            <a:ext cx="821925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Such ‘ratio’ questions are common in market research</a:t>
            </a:r>
          </a:p>
          <a:p>
            <a:pPr>
              <a:buFont typeface="Arial"/>
              <a:buChar char="•"/>
            </a:pPr>
            <a:r>
              <a:rPr lang="en-US" dirty="0" smtClean="0"/>
              <a:t> Very difficult to answer</a:t>
            </a:r>
          </a:p>
          <a:p>
            <a:pPr>
              <a:buFont typeface="Arial"/>
              <a:buChar char="•"/>
            </a:pPr>
            <a:r>
              <a:rPr lang="en-US" dirty="0" smtClean="0"/>
              <a:t> Proportion of expenditure requires complex thought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ssolss\Local Settings\Temporary Internet Files\Content.IE5\IB9BBT2F\MP9004028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36980">
            <a:off x="4860127" y="1943453"/>
            <a:ext cx="5994872" cy="44961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Research Questions</a:t>
            </a:r>
          </a:p>
          <a:p>
            <a:r>
              <a:rPr lang="en-GB" dirty="0" smtClean="0"/>
              <a:t>Hypotheses</a:t>
            </a:r>
          </a:p>
          <a:p>
            <a:r>
              <a:rPr lang="en-GB" dirty="0" smtClean="0"/>
              <a:t>Data Collection Questions</a:t>
            </a:r>
          </a:p>
          <a:p>
            <a:endParaRPr lang="en-GB" dirty="0" smtClean="0"/>
          </a:p>
          <a:p>
            <a:r>
              <a:rPr lang="en-GB" dirty="0" smtClean="0"/>
              <a:t>The Problem of Falsification</a:t>
            </a:r>
          </a:p>
          <a:p>
            <a:r>
              <a:rPr lang="en-GB" dirty="0" smtClean="0"/>
              <a:t>The Problem of Access</a:t>
            </a:r>
          </a:p>
          <a:p>
            <a:r>
              <a:rPr lang="en-GB" dirty="0" smtClean="0"/>
              <a:t>The Problem of Perception</a:t>
            </a:r>
          </a:p>
          <a:p>
            <a:r>
              <a:rPr lang="en-GB" dirty="0" smtClean="0"/>
              <a:t>The Problem of Ambiguity</a:t>
            </a:r>
          </a:p>
          <a:p>
            <a:endParaRPr lang="en-GB" dirty="0" smtClean="0"/>
          </a:p>
          <a:p>
            <a:r>
              <a:rPr lang="en-GB" dirty="0" smtClean="0"/>
              <a:t>Commissioning the Census 2021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Your Turn…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pairs or small groups, design the worst possible question that you can think of!</a:t>
            </a:r>
          </a:p>
          <a:p>
            <a:endParaRPr lang="en-GB" dirty="0" smtClean="0"/>
          </a:p>
          <a:p>
            <a:r>
              <a:rPr lang="en-GB" dirty="0" smtClean="0"/>
              <a:t>Break as many rules as possible</a:t>
            </a:r>
          </a:p>
          <a:p>
            <a:endParaRPr lang="en-GB" dirty="0" smtClean="0"/>
          </a:p>
          <a:p>
            <a:r>
              <a:rPr lang="en-GB" dirty="0" smtClean="0"/>
              <a:t>Don’t just go for unintelligible language, think about response options too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Worst Question in the World…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research question (RQ) is the over-arching guiding principle of any project</a:t>
            </a:r>
          </a:p>
          <a:p>
            <a:endParaRPr lang="en-GB" dirty="0" smtClean="0"/>
          </a:p>
          <a:p>
            <a:r>
              <a:rPr lang="en-GB" dirty="0" smtClean="0"/>
              <a:t>It is the ‘big question’ that you set out to answer </a:t>
            </a:r>
            <a:r>
              <a:rPr lang="en-GB" dirty="0" err="1" smtClean="0"/>
              <a:t>e.g</a:t>
            </a:r>
            <a:r>
              <a:rPr lang="en-GB" dirty="0" smtClean="0"/>
              <a:t>…</a:t>
            </a:r>
          </a:p>
          <a:p>
            <a:endParaRPr lang="en-GB" dirty="0" smtClean="0"/>
          </a:p>
          <a:p>
            <a:r>
              <a:rPr lang="en-GB" dirty="0" smtClean="0"/>
              <a:t>What is the relationship between ethnicity and income?</a:t>
            </a:r>
          </a:p>
          <a:p>
            <a:endParaRPr lang="en-GB" dirty="0" smtClean="0"/>
          </a:p>
          <a:p>
            <a:r>
              <a:rPr lang="en-GB" dirty="0" smtClean="0"/>
              <a:t>How does social class affect individual health?</a:t>
            </a:r>
          </a:p>
          <a:p>
            <a:endParaRPr lang="en-GB" dirty="0" smtClean="0"/>
          </a:p>
          <a:p>
            <a:r>
              <a:rPr lang="en-GB" dirty="0" smtClean="0"/>
              <a:t>Why do differences in GCSE results exist between the sexes?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733256"/>
            <a:ext cx="77048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All of these questions are very broad – some of them too much so! </a:t>
            </a:r>
            <a:r>
              <a:rPr lang="en-GB" smtClean="0"/>
              <a:t>They </a:t>
            </a:r>
            <a:r>
              <a:rPr lang="en-GB" dirty="0" smtClean="0"/>
              <a:t>need to be broken down before they can be answered.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Hypotheses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Hypotheses are not questions – they are statements that can be proved wrong</a:t>
            </a:r>
          </a:p>
          <a:p>
            <a:endParaRPr lang="en-GB" dirty="0" smtClean="0"/>
          </a:p>
          <a:p>
            <a:r>
              <a:rPr lang="en-GB" dirty="0" smtClean="0"/>
              <a:t>Note that they cannot be proved right!</a:t>
            </a:r>
          </a:p>
          <a:p>
            <a:endParaRPr lang="en-GB" dirty="0" smtClean="0"/>
          </a:p>
          <a:p>
            <a:r>
              <a:rPr lang="en-GB" dirty="0" smtClean="0"/>
              <a:t>Natural science model of falsification</a:t>
            </a:r>
          </a:p>
          <a:p>
            <a:endParaRPr lang="en-GB" dirty="0" smtClean="0"/>
          </a:p>
          <a:p>
            <a:r>
              <a:rPr lang="en-GB" dirty="0" smtClean="0"/>
              <a:t>We answer the research question using hypotheses e.g. for varying education ability at GCSE between the sexes…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i="1" dirty="0" smtClean="0"/>
              <a:t>H1)  Males do worse than females at GCSE English</a:t>
            </a:r>
          </a:p>
          <a:p>
            <a:pPr lvl="1"/>
            <a:r>
              <a:rPr lang="en-GB" i="1" dirty="0" smtClean="0"/>
              <a:t>H2)  Females do worse than males at GCSE Maths</a:t>
            </a:r>
          </a:p>
          <a:p>
            <a:pPr lvl="1"/>
            <a:r>
              <a:rPr lang="en-GB" i="1" dirty="0" smtClean="0"/>
              <a:t>H3)  Males spend more time playing computer games than females</a:t>
            </a:r>
          </a:p>
          <a:p>
            <a:pPr lvl="1"/>
            <a:r>
              <a:rPr lang="en-GB" i="1" dirty="0" smtClean="0"/>
              <a:t>H4)  Females revise for longer than males</a:t>
            </a:r>
          </a:p>
          <a:p>
            <a:pPr lvl="1"/>
            <a:r>
              <a:rPr lang="en-GB" i="1" dirty="0" smtClean="0"/>
              <a:t>H5)  Males do better than females at exams</a:t>
            </a:r>
          </a:p>
          <a:p>
            <a:pPr lvl="1"/>
            <a:r>
              <a:rPr lang="en-GB" i="1" dirty="0" smtClean="0"/>
              <a:t>H6)  Females do better than males at coursework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Data Collection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These are the questions that allow us to test our hypotheses</a:t>
            </a:r>
          </a:p>
          <a:p>
            <a:endParaRPr lang="en-GB" dirty="0" smtClean="0"/>
          </a:p>
          <a:p>
            <a:r>
              <a:rPr lang="en-GB" dirty="0" smtClean="0"/>
              <a:t>They form part of the data collection instrument (interview schedule, survey etc…)</a:t>
            </a:r>
          </a:p>
          <a:p>
            <a:endParaRPr lang="en-GB" dirty="0" smtClean="0"/>
          </a:p>
          <a:p>
            <a:r>
              <a:rPr lang="en-GB" dirty="0" smtClean="0"/>
              <a:t>For example, to test </a:t>
            </a:r>
            <a:r>
              <a:rPr lang="en-GB" i="1" dirty="0" smtClean="0"/>
              <a:t>H1</a:t>
            </a:r>
            <a:r>
              <a:rPr lang="en-GB" dirty="0" smtClean="0"/>
              <a:t> (that males do worse than females at GCSE English)…</a:t>
            </a:r>
          </a:p>
          <a:p>
            <a:pPr lvl="1"/>
            <a:r>
              <a:rPr lang="en-GB" i="1" dirty="0" smtClean="0"/>
              <a:t>Are you male or female?</a:t>
            </a:r>
          </a:p>
          <a:p>
            <a:pPr lvl="1"/>
            <a:r>
              <a:rPr lang="en-GB" i="1" dirty="0" smtClean="0"/>
              <a:t>What was your final result for GCSE English?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If you’re distinguishing between exams and coursework you might also ask…</a:t>
            </a:r>
          </a:p>
          <a:p>
            <a:pPr lvl="1"/>
            <a:r>
              <a:rPr lang="en-GB" i="1" dirty="0" smtClean="0"/>
              <a:t>What was your final coursework mark for GCSE English?</a:t>
            </a:r>
          </a:p>
          <a:p>
            <a:pPr lvl="1"/>
            <a:r>
              <a:rPr lang="en-GB" i="1" dirty="0" smtClean="0"/>
              <a:t>What was your final exam mark for GCSE English?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165304"/>
            <a:ext cx="77768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You must make sure that your data collection questions answer your hypotheses!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31683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800" dirty="0" smtClean="0"/>
              <a:t>The first part of the lecture will be about designing good </a:t>
            </a:r>
            <a:r>
              <a:rPr lang="en-GB" sz="2800" u="sng" dirty="0" smtClean="0"/>
              <a:t>research questions</a:t>
            </a:r>
            <a:r>
              <a:rPr lang="en-GB" sz="2800" dirty="0" smtClean="0"/>
              <a:t>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The second part of the lecture will be about designing good </a:t>
            </a:r>
            <a:r>
              <a:rPr lang="en-GB" sz="2800" u="sng" dirty="0" smtClean="0"/>
              <a:t>data collection questions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Problem of Falsification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God exist?</a:t>
            </a:r>
          </a:p>
          <a:p>
            <a:endParaRPr lang="en-GB" dirty="0"/>
          </a:p>
          <a:p>
            <a:r>
              <a:rPr lang="en-GB" dirty="0" smtClean="0"/>
              <a:t>A fascinating question?</a:t>
            </a:r>
          </a:p>
          <a:p>
            <a:r>
              <a:rPr lang="en-GB" dirty="0" smtClean="0"/>
              <a:t>Interest does not equate to usefulness!</a:t>
            </a:r>
          </a:p>
          <a:p>
            <a:r>
              <a:rPr lang="en-GB" dirty="0" smtClean="0"/>
              <a:t>How can you possibly investigate this?</a:t>
            </a:r>
          </a:p>
          <a:p>
            <a:r>
              <a:rPr lang="en-GB" dirty="0" smtClean="0"/>
              <a:t>Remember the scientific method</a:t>
            </a:r>
          </a:p>
          <a:p>
            <a:r>
              <a:rPr lang="en-GB" dirty="0" smtClean="0"/>
              <a:t>Popper’s Falsification Principle?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949280"/>
            <a:ext cx="756084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You must be able to use empirical evidence to answer your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Problem of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much time do British Prime Ministers spend on defence matters?</a:t>
            </a:r>
          </a:p>
          <a:p>
            <a:endParaRPr lang="en-GB" dirty="0"/>
          </a:p>
          <a:p>
            <a:r>
              <a:rPr lang="en-GB" dirty="0" smtClean="0"/>
              <a:t>Beware classified information!</a:t>
            </a:r>
          </a:p>
          <a:p>
            <a:r>
              <a:rPr lang="en-GB" dirty="0" smtClean="0"/>
              <a:t>How many PMs are available for comment?</a:t>
            </a:r>
          </a:p>
          <a:p>
            <a:r>
              <a:rPr lang="en-GB" dirty="0" smtClean="0"/>
              <a:t>How many would know?</a:t>
            </a:r>
          </a:p>
          <a:p>
            <a:r>
              <a:rPr lang="en-GB" dirty="0" smtClean="0"/>
              <a:t>Is this information even recorded?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949280"/>
            <a:ext cx="756084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You should only ask questions to which the data is available or can be collected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The Problem of Perception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downtrodden women earn less than downtrodden men in the Celtic Fringe?</a:t>
            </a:r>
          </a:p>
          <a:p>
            <a:endParaRPr lang="en-GB" dirty="0"/>
          </a:p>
          <a:p>
            <a:r>
              <a:rPr lang="en-GB" dirty="0" smtClean="0"/>
              <a:t>What do you think ‘downtrodden’ means?</a:t>
            </a:r>
          </a:p>
          <a:p>
            <a:r>
              <a:rPr lang="en-GB" dirty="0" smtClean="0"/>
              <a:t>What an Earth is the ‘Celtic Fringe’?</a:t>
            </a:r>
          </a:p>
          <a:p>
            <a:r>
              <a:rPr lang="en-GB" dirty="0" smtClean="0"/>
              <a:t>What is being earned? Money? Respect?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733256"/>
            <a:ext cx="770485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Avoid using slang or subjective/contested concepts (e.g. community)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1036</Words>
  <Application>Microsoft Office PowerPoint</Application>
  <PresentationFormat>On-screen Show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SI0124 – Introduction to Social Science Research</vt:lpstr>
      <vt:lpstr>Introduction</vt:lpstr>
      <vt:lpstr>Research Questions</vt:lpstr>
      <vt:lpstr>Hypotheses</vt:lpstr>
      <vt:lpstr>Data Collection Questions</vt:lpstr>
      <vt:lpstr>The first part of the lecture will be about designing good research questions.  The second part of the lecture will be about designing good data collection questions.</vt:lpstr>
      <vt:lpstr>The Problem of Falsification</vt:lpstr>
      <vt:lpstr>The Problem of Access</vt:lpstr>
      <vt:lpstr>The Problem of Perception</vt:lpstr>
      <vt:lpstr>The Problem of Ambiguity</vt:lpstr>
      <vt:lpstr>Just Plain Nuts!</vt:lpstr>
      <vt:lpstr>5 Minute Break</vt:lpstr>
      <vt:lpstr>Commissioning the Census 2021</vt:lpstr>
      <vt:lpstr>Candidate 1</vt:lpstr>
      <vt:lpstr>Candidate 2</vt:lpstr>
      <vt:lpstr>Candidate 3</vt:lpstr>
      <vt:lpstr>Candidate 4</vt:lpstr>
      <vt:lpstr>Candidate 4 – A Commentary</vt:lpstr>
      <vt:lpstr>Candidate 5</vt:lpstr>
      <vt:lpstr>Your Turn…</vt:lpstr>
      <vt:lpstr>The Worst Question in the World…</vt:lpstr>
      <vt:lpstr>Any Questions?</vt:lpstr>
    </vt:vector>
  </TitlesOfParts>
  <Company>Cardiff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ssolss</dc:creator>
  <cp:lastModifiedBy>ssolss</cp:lastModifiedBy>
  <cp:revision>36</cp:revision>
  <dcterms:created xsi:type="dcterms:W3CDTF">2011-08-24T09:18:02Z</dcterms:created>
  <dcterms:modified xsi:type="dcterms:W3CDTF">2011-10-26T17:10:21Z</dcterms:modified>
</cp:coreProperties>
</file>